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5"/>
  </p:sldMasterIdLst>
  <p:notesMasterIdLst>
    <p:notesMasterId r:id="rId19"/>
  </p:notesMasterIdLst>
  <p:sldIdLst>
    <p:sldId id="256" r:id="rId6"/>
    <p:sldId id="258" r:id="rId7"/>
    <p:sldId id="259" r:id="rId8"/>
    <p:sldId id="260" r:id="rId9"/>
    <p:sldId id="261" r:id="rId10"/>
    <p:sldId id="262" r:id="rId11"/>
    <p:sldId id="263" r:id="rId12"/>
    <p:sldId id="268" r:id="rId13"/>
    <p:sldId id="265" r:id="rId14"/>
    <p:sldId id="269" r:id="rId15"/>
    <p:sldId id="267" r:id="rId16"/>
    <p:sldId id="270" r:id="rId17"/>
    <p:sldId id="271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ACEC"/>
    <a:srgbClr val="15AB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94660"/>
  </p:normalViewPr>
  <p:slideViewPr>
    <p:cSldViewPr snapToGrid="0">
      <p:cViewPr varScale="1">
        <p:scale>
          <a:sx n="95" d="100"/>
          <a:sy n="95" d="100"/>
        </p:scale>
        <p:origin x="96" y="73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microsoft.com/office/2016/11/relationships/changesInfo" Target="changesInfos/changesInfo1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notesMaster" Target="notesMasters/notesMaster1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ristian Cojocaru" userId="S::cristian.cojocaru@maxcode.net::2ab594e7-8029-484a-9ad0-bd115fbc23f5" providerId="AD" clId="Web-{FE71E68A-F3AA-4D13-9F1D-275D0CE7EA63}"/>
    <pc:docChg chg="delSld">
      <pc:chgData name="Cristian Cojocaru" userId="S::cristian.cojocaru@maxcode.net::2ab594e7-8029-484a-9ad0-bd115fbc23f5" providerId="AD" clId="Web-{FE71E68A-F3AA-4D13-9F1D-275D0CE7EA63}" dt="2018-06-12T07:50:10.537" v="0"/>
      <pc:docMkLst>
        <pc:docMk/>
      </pc:docMkLst>
      <pc:sldChg chg="del">
        <pc:chgData name="Cristian Cojocaru" userId="S::cristian.cojocaru@maxcode.net::2ab594e7-8029-484a-9ad0-bd115fbc23f5" providerId="AD" clId="Web-{FE71E68A-F3AA-4D13-9F1D-275D0CE7EA63}" dt="2018-06-12T07:50:10.537" v="0"/>
        <pc:sldMkLst>
          <pc:docMk/>
          <pc:sldMk cId="2105386699" sldId="257"/>
        </pc:sldMkLst>
      </pc:sldChg>
    </pc:docChg>
  </pc:docChgLst>
  <pc:docChgLst>
    <pc:chgData name="Cristian Cojocaru" userId="S::cristian.cojocaru@maxcode.net::2ab594e7-8029-484a-9ad0-bd115fbc23f5" providerId="AD" clId="Web-{3FC3B964-2969-4D04-ACB6-241939AF3BD1}"/>
    <pc:docChg chg="addSld">
      <pc:chgData name="Cristian Cojocaru" userId="S::cristian.cojocaru@maxcode.net::2ab594e7-8029-484a-9ad0-bd115fbc23f5" providerId="AD" clId="Web-{3FC3B964-2969-4D04-ACB6-241939AF3BD1}" dt="2018-06-12T07:59:38.643" v="0"/>
      <pc:docMkLst>
        <pc:docMk/>
      </pc:docMkLst>
      <pc:sldChg chg="new">
        <pc:chgData name="Cristian Cojocaru" userId="S::cristian.cojocaru@maxcode.net::2ab594e7-8029-484a-9ad0-bd115fbc23f5" providerId="AD" clId="Web-{3FC3B964-2969-4D04-ACB6-241939AF3BD1}" dt="2018-06-12T07:59:38.643" v="0"/>
        <pc:sldMkLst>
          <pc:docMk/>
          <pc:sldMk cId="904805210" sldId="259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DCBDD1-D67A-4497-B3F6-C538E9A1BE38}" type="datetimeFigureOut">
              <a:rPr lang="en-US" smtClean="0"/>
              <a:t>08-Mar-19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2C1ABA-828D-4075-86A7-EA74403EA2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4344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https://github.com/paul-antal/ReactiveMusic.git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2C1ABA-828D-4075-86A7-EA74403EA2D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2590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7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ro-RO"/>
              <a:t>THIS IS THE TITLE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512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>
                    <a:alpha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o-RO"/>
              <a:t>And this is the subtitle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fld id="{3F1B6320-F402-4FD2-B522-48D17279A9C7}" type="datetimeFigureOut">
              <a:rPr lang="en-US" smtClean="0"/>
              <a:pPr/>
              <a:t>01-Mar-19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fld id="{825C79FB-0A24-49D1-9A17-7B61057F5973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2977548" y="4316239"/>
            <a:ext cx="6236904" cy="0"/>
          </a:xfrm>
          <a:prstGeom prst="line">
            <a:avLst/>
          </a:prstGeom>
          <a:ln w="6350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9813" y="4942796"/>
            <a:ext cx="3672374" cy="535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8402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 slide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7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1792400"/>
            <a:ext cx="9144000" cy="2387600"/>
          </a:xfrm>
        </p:spPr>
        <p:txBody>
          <a:bodyPr anchor="b"/>
          <a:lstStyle>
            <a:lvl1pPr algn="ctr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ro-RO"/>
              <a:t>FINAL MESSAGE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fld id="{3F1B6320-F402-4FD2-B522-48D17279A9C7}" type="datetimeFigureOut">
              <a:rPr lang="en-US" smtClean="0"/>
              <a:pPr/>
              <a:t>01-Mar-19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fld id="{825C79FB-0A24-49D1-9A17-7B61057F5973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2977548" y="4316239"/>
            <a:ext cx="6236904" cy="0"/>
          </a:xfrm>
          <a:prstGeom prst="line">
            <a:avLst/>
          </a:prstGeom>
          <a:ln w="6350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9813" y="4942796"/>
            <a:ext cx="3672374" cy="535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6745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inal slide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1792400"/>
            <a:ext cx="9144000" cy="2387600"/>
          </a:xfrm>
        </p:spPr>
        <p:txBody>
          <a:bodyPr anchor="b"/>
          <a:lstStyle>
            <a:lvl1pPr algn="ctr">
              <a:defRPr sz="60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r>
              <a:rPr lang="ro-RO"/>
              <a:t>FINAL MESSAGE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95000"/>
                    <a:lumOff val="5000"/>
                    <a:alpha val="50000"/>
                  </a:schemeClr>
                </a:solidFill>
              </a:defRPr>
            </a:lvl1pPr>
          </a:lstStyle>
          <a:p>
            <a:fld id="{3F1B6320-F402-4FD2-B522-48D17279A9C7}" type="datetimeFigureOut">
              <a:rPr lang="en-US" smtClean="0"/>
              <a:pPr/>
              <a:t>01-Mar-19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95000"/>
                    <a:lumOff val="5000"/>
                    <a:alpha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95000"/>
                    <a:lumOff val="5000"/>
                    <a:alpha val="50000"/>
                  </a:schemeClr>
                </a:solidFill>
              </a:defRPr>
            </a:lvl1pPr>
          </a:lstStyle>
          <a:p>
            <a:fld id="{825C79FB-0A24-49D1-9A17-7B61057F5973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2977548" y="4316239"/>
            <a:ext cx="6236904" cy="0"/>
          </a:xfrm>
          <a:prstGeom prst="line">
            <a:avLst/>
          </a:prstGeom>
          <a:ln w="6350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1925" y="4954996"/>
            <a:ext cx="3775787" cy="548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9701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_slide_light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ro-RO"/>
              <a:t>THIS IS THE TITLE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512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lumMod val="85000"/>
                    <a:lumOff val="15000"/>
                    <a:alpha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o-RO"/>
              <a:t>And this is the subtitle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  <a:alpha val="50000"/>
                  </a:schemeClr>
                </a:solidFill>
              </a:defRPr>
            </a:lvl1pPr>
          </a:lstStyle>
          <a:p>
            <a:fld id="{3F1B6320-F402-4FD2-B522-48D17279A9C7}" type="datetimeFigureOut">
              <a:rPr lang="en-US" smtClean="0"/>
              <a:pPr/>
              <a:t>01-Mar-19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  <a:alpha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  <a:alpha val="50000"/>
                  </a:schemeClr>
                </a:solidFill>
              </a:defRPr>
            </a:lvl1pPr>
          </a:lstStyle>
          <a:p>
            <a:fld id="{825C79FB-0A24-49D1-9A17-7B61057F5973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2977548" y="4316239"/>
            <a:ext cx="6236904" cy="0"/>
          </a:xfrm>
          <a:prstGeom prst="line">
            <a:avLst/>
          </a:prstGeom>
          <a:ln w="6350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2162" y="4939230"/>
            <a:ext cx="3775788" cy="548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1495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62684"/>
            <a:ext cx="10515600" cy="1028004"/>
          </a:xfrm>
        </p:spPr>
        <p:txBody>
          <a:bodyPr/>
          <a:lstStyle>
            <a:lvl1pPr>
              <a:defRPr>
                <a:solidFill>
                  <a:srgbClr val="15ABEB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B6320-F402-4FD2-B522-48D17279A9C7}" type="datetimeFigureOut">
              <a:rPr lang="en-US" smtClean="0"/>
              <a:t>01-Mar-19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118172"/>
            <a:ext cx="2743200" cy="365125"/>
          </a:xfrm>
        </p:spPr>
        <p:txBody>
          <a:bodyPr/>
          <a:lstStyle/>
          <a:p>
            <a:fld id="{825C79FB-0A24-49D1-9A17-7B61057F5973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9833" y="6356350"/>
            <a:ext cx="1943967" cy="282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8930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7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>
                    <a:alpha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  <a:alpha val="50000"/>
                  </a:schemeClr>
                </a:solidFill>
              </a:defRPr>
            </a:lvl1pPr>
          </a:lstStyle>
          <a:p>
            <a:fld id="{3F1B6320-F402-4FD2-B522-48D17279A9C7}" type="datetimeFigureOut">
              <a:rPr lang="en-US" smtClean="0"/>
              <a:pPr/>
              <a:t>01-Mar-19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  <a:alpha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118872"/>
            <a:ext cx="2743200" cy="365125"/>
          </a:xfrm>
        </p:spPr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fld id="{825C79FB-0A24-49D1-9A17-7B61057F5973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7984" y="6350000"/>
            <a:ext cx="1939465" cy="282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3973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_light"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lumMod val="95000"/>
                    <a:lumOff val="5000"/>
                    <a:alpha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95000"/>
                    <a:lumOff val="5000"/>
                    <a:alpha val="50000"/>
                  </a:schemeClr>
                </a:solidFill>
              </a:defRPr>
            </a:lvl1pPr>
          </a:lstStyle>
          <a:p>
            <a:fld id="{3F1B6320-F402-4FD2-B522-48D17279A9C7}" type="datetimeFigureOut">
              <a:rPr lang="en-US" smtClean="0"/>
              <a:pPr/>
              <a:t>01-Mar-19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95000"/>
                    <a:lumOff val="5000"/>
                    <a:alpha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118872"/>
            <a:ext cx="2743200" cy="365125"/>
          </a:xfrm>
        </p:spPr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fld id="{825C79FB-0A24-49D1-9A17-7B61057F5973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4131" y="6349171"/>
            <a:ext cx="1949669" cy="283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0712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63384"/>
            <a:ext cx="10515600" cy="1027304"/>
          </a:xfrm>
        </p:spPr>
        <p:txBody>
          <a:bodyPr/>
          <a:lstStyle>
            <a:lvl1pPr>
              <a:defRPr>
                <a:solidFill>
                  <a:srgbClr val="00B0F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B6320-F402-4FD2-B522-48D17279A9C7}" type="datetimeFigureOut">
              <a:rPr lang="en-US" smtClean="0"/>
              <a:t>01-Mar-19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118872"/>
            <a:ext cx="2743200" cy="365125"/>
          </a:xfrm>
        </p:spPr>
        <p:txBody>
          <a:bodyPr/>
          <a:lstStyle/>
          <a:p>
            <a:fld id="{825C79FB-0A24-49D1-9A17-7B61057F5973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9833" y="6356350"/>
            <a:ext cx="1943967" cy="282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2790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B6320-F402-4FD2-B522-48D17279A9C7}" type="datetimeFigureOut">
              <a:rPr lang="en-US" smtClean="0"/>
              <a:t>01-Mar-19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118872"/>
            <a:ext cx="2743200" cy="365125"/>
          </a:xfrm>
        </p:spPr>
        <p:txBody>
          <a:bodyPr/>
          <a:lstStyle/>
          <a:p>
            <a:fld id="{825C79FB-0A24-49D1-9A17-7B61057F5973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9833" y="6356350"/>
            <a:ext cx="1943967" cy="282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6169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83996"/>
            <a:ext cx="3932237" cy="1573403"/>
          </a:xfrm>
        </p:spPr>
        <p:txBody>
          <a:bodyPr anchor="b"/>
          <a:lstStyle>
            <a:lvl1pPr>
              <a:defRPr sz="3200">
                <a:solidFill>
                  <a:srgbClr val="00B0F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B6320-F402-4FD2-B522-48D17279A9C7}" type="datetimeFigureOut">
              <a:rPr lang="en-US" smtClean="0"/>
              <a:t>01-Mar-19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118872"/>
            <a:ext cx="2743200" cy="365125"/>
          </a:xfrm>
        </p:spPr>
        <p:txBody>
          <a:bodyPr/>
          <a:lstStyle/>
          <a:p>
            <a:fld id="{825C79FB-0A24-49D1-9A17-7B61057F5973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9833" y="6356350"/>
            <a:ext cx="1943967" cy="282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0061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83996"/>
            <a:ext cx="3932237" cy="1573403"/>
          </a:xfrm>
        </p:spPr>
        <p:txBody>
          <a:bodyPr anchor="b"/>
          <a:lstStyle>
            <a:lvl1pPr>
              <a:defRPr sz="3200">
                <a:solidFill>
                  <a:srgbClr val="00B0F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B6320-F402-4FD2-B522-48D17279A9C7}" type="datetimeFigureOut">
              <a:rPr lang="en-US" smtClean="0"/>
              <a:t>01-Mar-19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118872"/>
            <a:ext cx="2743200" cy="365125"/>
          </a:xfrm>
        </p:spPr>
        <p:txBody>
          <a:bodyPr/>
          <a:lstStyle/>
          <a:p>
            <a:fld id="{825C79FB-0A24-49D1-9A17-7B61057F5973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9833" y="6356350"/>
            <a:ext cx="1943967" cy="282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266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1B6320-F402-4FD2-B522-48D17279A9C7}" type="datetimeFigureOut">
              <a:rPr lang="en-US" smtClean="0"/>
              <a:t>01-Mar-19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5C79FB-0A24-49D1-9A17-7B61057F59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5904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9" r:id="rId2"/>
    <p:sldLayoutId id="2147483650" r:id="rId3"/>
    <p:sldLayoutId id="2147483651" r:id="rId4"/>
    <p:sldLayoutId id="2147483660" r:id="rId5"/>
    <p:sldLayoutId id="2147483652" r:id="rId6"/>
    <p:sldLayoutId id="2147483655" r:id="rId7"/>
    <p:sldLayoutId id="2147483656" r:id="rId8"/>
    <p:sldLayoutId id="2147483657" r:id="rId9"/>
    <p:sldLayoutId id="2147483658" r:id="rId10"/>
    <p:sldLayoutId id="214748366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D7B9DED-C141-4AF2-BC19-96A958CAD12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Discovering Reactive extensions</a:t>
            </a:r>
            <a:endParaRPr lang="en-US" dirty="0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2EAAA5F5-561E-4D89-8441-C3C81261D43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- through the power of music </a:t>
            </a:r>
            <a:r>
              <a:rPr lang="en-US" smtClean="0"/>
              <a:t>(not clickbait</a:t>
            </a:r>
            <a:r>
              <a:rPr lang="en-US" dirty="0" smtClean="0"/>
              <a:t>) -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4130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ular Callout 7"/>
          <p:cNvSpPr/>
          <p:nvPr/>
        </p:nvSpPr>
        <p:spPr>
          <a:xfrm>
            <a:off x="4900246" y="2735385"/>
            <a:ext cx="2391507" cy="693615"/>
          </a:xfrm>
          <a:prstGeom prst="wedgeRoundRectCallout">
            <a:avLst>
              <a:gd name="adj1" fmla="val 9036"/>
              <a:gd name="adj2" fmla="val 91890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Cool! How do I make some?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0810" y="3763475"/>
            <a:ext cx="1495425" cy="162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287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13B6F-EBF5-4943-818C-AF47126F1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14998"/>
            <a:ext cx="10515600" cy="1028004"/>
          </a:xfrm>
        </p:spPr>
        <p:txBody>
          <a:bodyPr/>
          <a:lstStyle/>
          <a:p>
            <a:pPr algn="ctr"/>
            <a:r>
              <a:rPr lang="en-US" dirty="0" smtClean="0"/>
              <a:t>OPERATORS!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9137" y="4455623"/>
            <a:ext cx="1209675" cy="1666875"/>
          </a:xfrm>
          <a:prstGeom prst="rect">
            <a:avLst/>
          </a:prstGeom>
        </p:spPr>
      </p:pic>
      <p:sp>
        <p:nvSpPr>
          <p:cNvPr id="5" name="Cloud Callout 4"/>
          <p:cNvSpPr/>
          <p:nvPr/>
        </p:nvSpPr>
        <p:spPr>
          <a:xfrm>
            <a:off x="7888411" y="3712663"/>
            <a:ext cx="1404081" cy="663880"/>
          </a:xfrm>
          <a:prstGeom prst="cloudCallout">
            <a:avLst>
              <a:gd name="adj1" fmla="val -24008"/>
              <a:gd name="adj2" fmla="val 79317"/>
            </a:avLst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900" dirty="0">
                <a:solidFill>
                  <a:schemeClr val="bg1">
                    <a:lumMod val="75000"/>
                  </a:schemeClr>
                </a:solidFill>
              </a:rPr>
              <a:t>Geez… you don’t have to scream</a:t>
            </a:r>
          </a:p>
        </p:txBody>
      </p:sp>
    </p:spTree>
    <p:extLst>
      <p:ext uri="{BB962C8B-B14F-4D97-AF65-F5344CB8AC3E}">
        <p14:creationId xmlns:p14="http://schemas.microsoft.com/office/powerpoint/2010/main" val="648290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13B6F-EBF5-4943-818C-AF47126F1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98444"/>
            <a:ext cx="10515600" cy="1028004"/>
          </a:xfrm>
        </p:spPr>
        <p:txBody>
          <a:bodyPr/>
          <a:lstStyle/>
          <a:p>
            <a:pPr algn="ctr"/>
            <a:r>
              <a:rPr lang="en-US" dirty="0" smtClean="0"/>
              <a:t>Operators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044" y="1424564"/>
            <a:ext cx="3515956" cy="479289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7446" y="1426448"/>
            <a:ext cx="3628976" cy="453736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3312" y="1426448"/>
            <a:ext cx="3220934" cy="425506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62644" y="123062"/>
            <a:ext cx="1295400" cy="1600200"/>
          </a:xfrm>
          <a:prstGeom prst="rect">
            <a:avLst/>
          </a:prstGeom>
        </p:spPr>
      </p:pic>
      <p:sp>
        <p:nvSpPr>
          <p:cNvPr id="14" name="Rounded Rectangular Callout 13"/>
          <p:cNvSpPr/>
          <p:nvPr/>
        </p:nvSpPr>
        <p:spPr>
          <a:xfrm>
            <a:off x="2891691" y="123062"/>
            <a:ext cx="2907323" cy="336061"/>
          </a:xfrm>
          <a:prstGeom prst="wedgeRoundRectCallout">
            <a:avLst>
              <a:gd name="adj1" fmla="val -55016"/>
              <a:gd name="adj2" fmla="val 37085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Umm… can you show me an example?</a:t>
            </a:r>
            <a:endParaRPr lang="en-US" sz="12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22395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13B6F-EBF5-4943-818C-AF47126F1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14998"/>
            <a:ext cx="10515600" cy="1028004"/>
          </a:xfrm>
        </p:spPr>
        <p:txBody>
          <a:bodyPr/>
          <a:lstStyle/>
          <a:p>
            <a:pPr algn="ctr"/>
            <a:r>
              <a:rPr lang="en-US" dirty="0" smtClean="0"/>
              <a:t>Code time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3377" y="4831862"/>
            <a:ext cx="990600" cy="1524000"/>
          </a:xfrm>
          <a:prstGeom prst="rect">
            <a:avLst/>
          </a:prstGeom>
        </p:spPr>
      </p:pic>
      <p:sp>
        <p:nvSpPr>
          <p:cNvPr id="6" name="Rounded Rectangular Callout 5"/>
          <p:cNvSpPr/>
          <p:nvPr/>
        </p:nvSpPr>
        <p:spPr>
          <a:xfrm>
            <a:off x="7072923" y="3837354"/>
            <a:ext cx="2391507" cy="693615"/>
          </a:xfrm>
          <a:prstGeom prst="wedgeRoundRectCallout">
            <a:avLst>
              <a:gd name="adj1" fmla="val 9036"/>
              <a:gd name="adj2" fmla="val 91890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 got my glasses on.</a:t>
            </a:r>
          </a:p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LET’S CODE!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23013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13B6F-EBF5-4943-818C-AF47126F14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Reactive extensions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A145E2-5B8E-426B-83EE-3432E4E8F4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Library for working with asynchronous streams</a:t>
            </a:r>
          </a:p>
          <a:p>
            <a:endParaRPr lang="en-US" dirty="0" smtClean="0"/>
          </a:p>
          <a:p>
            <a:r>
              <a:rPr lang="en-US" dirty="0" smtClean="0"/>
              <a:t>Implemented in multiple languages (Java, JavaScript, C#, Swift)</a:t>
            </a:r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0794" y="5200515"/>
            <a:ext cx="1038225" cy="1514475"/>
          </a:xfrm>
          <a:prstGeom prst="rect">
            <a:avLst/>
          </a:prstGeom>
        </p:spPr>
      </p:pic>
      <p:sp>
        <p:nvSpPr>
          <p:cNvPr id="5" name="Rounded Rectangular Callout 4"/>
          <p:cNvSpPr/>
          <p:nvPr/>
        </p:nvSpPr>
        <p:spPr>
          <a:xfrm>
            <a:off x="4556369" y="5200515"/>
            <a:ext cx="2188308" cy="443523"/>
          </a:xfrm>
          <a:prstGeom prst="wedgeRoundRectCallout">
            <a:avLst>
              <a:gd name="adj1" fmla="val 66107"/>
              <a:gd name="adj2" fmla="val 27962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How does it work?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5713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13B6F-EBF5-4943-818C-AF47126F1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0047" y="2914998"/>
            <a:ext cx="10515600" cy="1028004"/>
          </a:xfrm>
        </p:spPr>
        <p:txBody>
          <a:bodyPr/>
          <a:lstStyle/>
          <a:p>
            <a:pPr algn="ctr"/>
            <a:r>
              <a:rPr lang="en-US" dirty="0" smtClean="0"/>
              <a:t>Observer pattern</a:t>
            </a:r>
            <a:endParaRPr lang="en-US" dirty="0"/>
          </a:p>
        </p:txBody>
      </p:sp>
      <p:sp>
        <p:nvSpPr>
          <p:cNvPr id="7" name="Cloud Callout 6"/>
          <p:cNvSpPr/>
          <p:nvPr/>
        </p:nvSpPr>
        <p:spPr>
          <a:xfrm>
            <a:off x="9440985" y="3767370"/>
            <a:ext cx="1291975" cy="663880"/>
          </a:xfrm>
          <a:prstGeom prst="cloudCallout">
            <a:avLst>
              <a:gd name="adj1" fmla="val -25823"/>
              <a:gd name="adj2" fmla="val 65190"/>
            </a:avLst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ln w="0"/>
                <a:solidFill>
                  <a:schemeClr val="bg1">
                    <a:lumMod val="75000"/>
                  </a:schemeClr>
                </a:solidFill>
              </a:rPr>
              <a:t>I forgot what that is…</a:t>
            </a:r>
            <a:endParaRPr lang="en-US" sz="900" dirty="0">
              <a:ln w="0"/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3079" y="4571512"/>
            <a:ext cx="1047750" cy="163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920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13B6F-EBF5-4943-818C-AF47126F1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727" y="193395"/>
            <a:ext cx="10515600" cy="1028004"/>
          </a:xfrm>
        </p:spPr>
        <p:txBody>
          <a:bodyPr/>
          <a:lstStyle/>
          <a:p>
            <a:pPr algn="ctr"/>
            <a:r>
              <a:rPr lang="en-US" dirty="0" smtClean="0"/>
              <a:t>Observer pattern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3433" y="3394406"/>
            <a:ext cx="1609725" cy="58102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5218" y="3247929"/>
            <a:ext cx="1400175" cy="75247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484554" y="2055084"/>
            <a:ext cx="2172554" cy="143509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484554" y="4071201"/>
            <a:ext cx="2172554" cy="143509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9213937" y="1809817"/>
            <a:ext cx="2172554" cy="143057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9213937" y="3985983"/>
            <a:ext cx="2321169" cy="1652365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064312" y="5506293"/>
            <a:ext cx="1013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Madalin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1178249" y="1660482"/>
            <a:ext cx="932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Paul</a:t>
            </a:r>
            <a:endParaRPr lang="en-US" dirty="0"/>
          </a:p>
        </p:txBody>
      </p:sp>
      <p:cxnSp>
        <p:nvCxnSpPr>
          <p:cNvPr id="20" name="Straight Connector 19"/>
          <p:cNvCxnSpPr/>
          <p:nvPr/>
        </p:nvCxnSpPr>
        <p:spPr>
          <a:xfrm>
            <a:off x="6003219" y="1347729"/>
            <a:ext cx="0" cy="467438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9152304" y="1060558"/>
            <a:ext cx="22958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Paul: Ponder life decisions</a:t>
            </a:r>
            <a:endParaRPr lang="en-US" sz="1400" dirty="0"/>
          </a:p>
        </p:txBody>
      </p:sp>
      <p:sp>
        <p:nvSpPr>
          <p:cNvPr id="23" name="TextBox 22"/>
          <p:cNvSpPr txBox="1"/>
          <p:nvPr/>
        </p:nvSpPr>
        <p:spPr>
          <a:xfrm>
            <a:off x="9329942" y="5735651"/>
            <a:ext cx="20553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Madalin: Give up on life</a:t>
            </a:r>
            <a:endParaRPr lang="en-US" sz="1400" dirty="0"/>
          </a:p>
        </p:txBody>
      </p:sp>
      <p:cxnSp>
        <p:nvCxnSpPr>
          <p:cNvPr id="27" name="Elbow Connector 26"/>
          <p:cNvCxnSpPr>
            <a:stCxn id="14" idx="1"/>
            <a:endCxn id="11" idx="2"/>
          </p:cNvCxnSpPr>
          <p:nvPr/>
        </p:nvCxnSpPr>
        <p:spPr>
          <a:xfrm flipV="1">
            <a:off x="2657108" y="3975431"/>
            <a:ext cx="1991188" cy="81331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13" idx="1"/>
            <a:endCxn id="11" idx="0"/>
          </p:cNvCxnSpPr>
          <p:nvPr/>
        </p:nvCxnSpPr>
        <p:spPr>
          <a:xfrm>
            <a:off x="2657108" y="2772630"/>
            <a:ext cx="1991188" cy="62177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3549604" y="2464853"/>
            <a:ext cx="9813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Subscribe</a:t>
            </a:r>
            <a:endParaRPr lang="en-US" sz="1400" dirty="0"/>
          </a:p>
        </p:txBody>
      </p:sp>
      <p:cxnSp>
        <p:nvCxnSpPr>
          <p:cNvPr id="34" name="Elbow Connector 33"/>
          <p:cNvCxnSpPr>
            <a:stCxn id="12" idx="0"/>
            <a:endCxn id="15" idx="3"/>
          </p:cNvCxnSpPr>
          <p:nvPr/>
        </p:nvCxnSpPr>
        <p:spPr>
          <a:xfrm rot="5400000" flipH="1" flipV="1">
            <a:off x="7888209" y="1922202"/>
            <a:ext cx="722824" cy="192863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Elbow Connector 35"/>
          <p:cNvCxnSpPr>
            <a:stCxn id="12" idx="2"/>
            <a:endCxn id="16" idx="3"/>
          </p:cNvCxnSpPr>
          <p:nvPr/>
        </p:nvCxnSpPr>
        <p:spPr>
          <a:xfrm rot="16200000" flipH="1">
            <a:off x="7843740" y="3441969"/>
            <a:ext cx="811762" cy="192863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7519881" y="4480970"/>
            <a:ext cx="6431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Notify</a:t>
            </a:r>
            <a:endParaRPr lang="en-US" sz="1400" dirty="0"/>
          </a:p>
        </p:txBody>
      </p:sp>
      <p:sp>
        <p:nvSpPr>
          <p:cNvPr id="38" name="TextBox 37"/>
          <p:cNvSpPr txBox="1"/>
          <p:nvPr/>
        </p:nvSpPr>
        <p:spPr>
          <a:xfrm>
            <a:off x="7490464" y="2201898"/>
            <a:ext cx="6431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Notify</a:t>
            </a:r>
            <a:endParaRPr lang="en-US" sz="1400" dirty="0"/>
          </a:p>
        </p:txBody>
      </p:sp>
      <p:sp>
        <p:nvSpPr>
          <p:cNvPr id="42" name="TextBox 41"/>
          <p:cNvSpPr txBox="1"/>
          <p:nvPr/>
        </p:nvSpPr>
        <p:spPr>
          <a:xfrm>
            <a:off x="3549603" y="4839742"/>
            <a:ext cx="9813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Subscribe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798691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0917" y="3692146"/>
            <a:ext cx="1038225" cy="1514475"/>
          </a:xfrm>
          <a:prstGeom prst="rect">
            <a:avLst/>
          </a:prstGeom>
        </p:spPr>
      </p:pic>
      <p:sp>
        <p:nvSpPr>
          <p:cNvPr id="8" name="Rounded Rectangular Callout 7"/>
          <p:cNvSpPr/>
          <p:nvPr/>
        </p:nvSpPr>
        <p:spPr>
          <a:xfrm>
            <a:off x="5197231" y="2985477"/>
            <a:ext cx="1906954" cy="443523"/>
          </a:xfrm>
          <a:prstGeom prst="wedgeRoundRectCallout">
            <a:avLst>
              <a:gd name="adj1" fmla="val 2173"/>
              <a:gd name="adj2" fmla="val 89636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How do I use it?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46485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13B6F-EBF5-4943-818C-AF47126F1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14998"/>
            <a:ext cx="10515600" cy="1028004"/>
          </a:xfrm>
        </p:spPr>
        <p:txBody>
          <a:bodyPr/>
          <a:lstStyle/>
          <a:p>
            <a:pPr algn="ctr"/>
            <a:r>
              <a:rPr lang="en-US" dirty="0" smtClean="0"/>
              <a:t>Observables / Observers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644" y="4559910"/>
            <a:ext cx="1457325" cy="1724025"/>
          </a:xfrm>
          <a:prstGeom prst="rect">
            <a:avLst/>
          </a:prstGeom>
        </p:spPr>
      </p:pic>
      <p:sp>
        <p:nvSpPr>
          <p:cNvPr id="5" name="Rounded Rectangular Callout 4"/>
          <p:cNvSpPr/>
          <p:nvPr/>
        </p:nvSpPr>
        <p:spPr>
          <a:xfrm>
            <a:off x="7643445" y="3868615"/>
            <a:ext cx="2016370" cy="607646"/>
          </a:xfrm>
          <a:prstGeom prst="wedgeRoundRectCallout">
            <a:avLst>
              <a:gd name="adj1" fmla="val 2173"/>
              <a:gd name="adj2" fmla="val 89636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What are those?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7568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13B6F-EBF5-4943-818C-AF47126F1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62684"/>
            <a:ext cx="5146964" cy="1028004"/>
          </a:xfrm>
        </p:spPr>
        <p:txBody>
          <a:bodyPr/>
          <a:lstStyle/>
          <a:p>
            <a:r>
              <a:rPr lang="en-US" dirty="0" smtClean="0"/>
              <a:t>Observables</a:t>
            </a:r>
            <a:endParaRPr lang="en-US" dirty="0"/>
          </a:p>
        </p:txBody>
      </p:sp>
      <p:grpSp>
        <p:nvGrpSpPr>
          <p:cNvPr id="44" name="Group 43"/>
          <p:cNvGrpSpPr/>
          <p:nvPr/>
        </p:nvGrpSpPr>
        <p:grpSpPr>
          <a:xfrm>
            <a:off x="1385454" y="2392218"/>
            <a:ext cx="2346036" cy="2380383"/>
            <a:chOff x="1385454" y="2392218"/>
            <a:chExt cx="2346036" cy="2380383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95386" y="3334326"/>
              <a:ext cx="1352550" cy="1438275"/>
            </a:xfrm>
            <a:prstGeom prst="rect">
              <a:avLst/>
            </a:prstGeom>
          </p:spPr>
        </p:pic>
        <p:sp>
          <p:nvSpPr>
            <p:cNvPr id="11" name="Oval Callout 10"/>
            <p:cNvSpPr/>
            <p:nvPr/>
          </p:nvSpPr>
          <p:spPr>
            <a:xfrm>
              <a:off x="1385454" y="2392218"/>
              <a:ext cx="2346036" cy="942108"/>
            </a:xfrm>
            <a:prstGeom prst="wedgeEllipseCallout">
              <a:avLst>
                <a:gd name="adj1" fmla="val -18471"/>
                <a:gd name="adj2" fmla="val 84150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And a 1, 2</a:t>
              </a:r>
            </a:p>
            <a:p>
              <a:pPr algn="ctr"/>
              <a:r>
                <a:rPr lang="en-US" dirty="0" smtClean="0"/>
                <a:t>1, 2, 3…</a:t>
              </a:r>
              <a:endParaRPr lang="en-US" dirty="0"/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5755407" y="662684"/>
            <a:ext cx="5146964" cy="4734545"/>
            <a:chOff x="5755407" y="662684"/>
            <a:chExt cx="5146964" cy="4734545"/>
          </a:xfrm>
        </p:grpSpPr>
        <p:sp>
          <p:nvSpPr>
            <p:cNvPr id="25" name="Title 1">
              <a:extLst>
                <a:ext uri="{FF2B5EF4-FFF2-40B4-BE49-F238E27FC236}">
                  <a16:creationId xmlns:a16="http://schemas.microsoft.com/office/drawing/2014/main" id="{CCE13B6F-EBF5-4943-818C-AF47126F1435}"/>
                </a:ext>
              </a:extLst>
            </p:cNvPr>
            <p:cNvSpPr txBox="1">
              <a:spLocks/>
            </p:cNvSpPr>
            <p:nvPr/>
          </p:nvSpPr>
          <p:spPr>
            <a:xfrm>
              <a:off x="5755407" y="662684"/>
              <a:ext cx="5146964" cy="102800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rgbClr val="15ABEB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dirty="0"/>
                <a:t>Observers</a:t>
              </a:r>
            </a:p>
          </p:txBody>
        </p:sp>
        <p:grpSp>
          <p:nvGrpSpPr>
            <p:cNvPr id="42" name="Group 41"/>
            <p:cNvGrpSpPr/>
            <p:nvPr/>
          </p:nvGrpSpPr>
          <p:grpSpPr>
            <a:xfrm>
              <a:off x="6932364" y="1468882"/>
              <a:ext cx="3559046" cy="3928347"/>
              <a:chOff x="6932364" y="1468882"/>
              <a:chExt cx="3559046" cy="3928347"/>
            </a:xfrm>
          </p:grpSpPr>
          <p:grpSp>
            <p:nvGrpSpPr>
              <p:cNvPr id="39" name="Group 38"/>
              <p:cNvGrpSpPr/>
              <p:nvPr/>
            </p:nvGrpSpPr>
            <p:grpSpPr>
              <a:xfrm>
                <a:off x="6932364" y="1468882"/>
                <a:ext cx="1211222" cy="2082065"/>
                <a:chOff x="6932364" y="1468882"/>
                <a:chExt cx="1211222" cy="2082065"/>
              </a:xfrm>
            </p:grpSpPr>
            <p:pic>
              <p:nvPicPr>
                <p:cNvPr id="13" name="Picture 12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 flipH="1">
                  <a:off x="7114886" y="2084097"/>
                  <a:ext cx="1028700" cy="1466850"/>
                </a:xfrm>
                <a:prstGeom prst="rect">
                  <a:avLst/>
                </a:prstGeom>
              </p:spPr>
            </p:pic>
            <p:sp>
              <p:nvSpPr>
                <p:cNvPr id="28" name="TextBox 27"/>
                <p:cNvSpPr txBox="1"/>
                <p:nvPr/>
              </p:nvSpPr>
              <p:spPr>
                <a:xfrm rot="2977649">
                  <a:off x="6608557" y="1792689"/>
                  <a:ext cx="909223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00" dirty="0" smtClean="0">
                      <a:solidFill>
                        <a:schemeClr val="bg1">
                          <a:lumMod val="75000"/>
                        </a:schemeClr>
                      </a:solidFill>
                    </a:rPr>
                    <a:t>♪ tut </a:t>
                  </a:r>
                  <a:r>
                    <a:rPr lang="en-US" sz="1100" dirty="0" err="1" smtClean="0">
                      <a:solidFill>
                        <a:schemeClr val="bg1">
                          <a:lumMod val="75000"/>
                        </a:schemeClr>
                      </a:solidFill>
                    </a:rPr>
                    <a:t>tuuut</a:t>
                  </a:r>
                  <a:r>
                    <a:rPr lang="en-US" sz="1100" dirty="0" smtClean="0">
                      <a:solidFill>
                        <a:schemeClr val="bg1">
                          <a:lumMod val="75000"/>
                        </a:schemeClr>
                      </a:solidFill>
                    </a:rPr>
                    <a:t> ♪</a:t>
                  </a:r>
                  <a:endParaRPr lang="en-US" sz="1100" dirty="0">
                    <a:solidFill>
                      <a:schemeClr val="bg1">
                        <a:lumMod val="75000"/>
                      </a:schemeClr>
                    </a:solidFill>
                  </a:endParaRPr>
                </a:p>
              </p:txBody>
            </p:sp>
          </p:grpSp>
          <p:grpSp>
            <p:nvGrpSpPr>
              <p:cNvPr id="38" name="Group 37"/>
              <p:cNvGrpSpPr/>
              <p:nvPr/>
            </p:nvGrpSpPr>
            <p:grpSpPr>
              <a:xfrm>
                <a:off x="6984158" y="3305104"/>
                <a:ext cx="1126037" cy="2074807"/>
                <a:chOff x="6984158" y="3305104"/>
                <a:chExt cx="1126037" cy="2074807"/>
              </a:xfrm>
            </p:grpSpPr>
            <p:pic>
              <p:nvPicPr>
                <p:cNvPr id="14" name="Picture 13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984158" y="3913061"/>
                  <a:ext cx="946281" cy="1466850"/>
                </a:xfrm>
                <a:prstGeom prst="rect">
                  <a:avLst/>
                </a:prstGeom>
              </p:spPr>
            </p:pic>
            <p:sp>
              <p:nvSpPr>
                <p:cNvPr id="29" name="TextBox 28"/>
                <p:cNvSpPr txBox="1"/>
                <p:nvPr/>
              </p:nvSpPr>
              <p:spPr>
                <a:xfrm rot="18719641">
                  <a:off x="7524778" y="3628911"/>
                  <a:ext cx="909223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00" dirty="0" smtClean="0">
                      <a:solidFill>
                        <a:schemeClr val="bg1">
                          <a:lumMod val="75000"/>
                        </a:schemeClr>
                      </a:solidFill>
                    </a:rPr>
                    <a:t>♪ </a:t>
                  </a:r>
                  <a:r>
                    <a:rPr lang="en-US" sz="1100" dirty="0" err="1" smtClean="0">
                      <a:solidFill>
                        <a:schemeClr val="bg1">
                          <a:lumMod val="75000"/>
                        </a:schemeClr>
                      </a:solidFill>
                    </a:rPr>
                    <a:t>tuuut</a:t>
                  </a:r>
                  <a:r>
                    <a:rPr lang="en-US" sz="1100" dirty="0" smtClean="0">
                      <a:solidFill>
                        <a:schemeClr val="bg1">
                          <a:lumMod val="75000"/>
                        </a:schemeClr>
                      </a:solidFill>
                    </a:rPr>
                    <a:t> tut</a:t>
                  </a:r>
                  <a:r>
                    <a:rPr lang="en-US" sz="1100" dirty="0">
                      <a:solidFill>
                        <a:schemeClr val="bg1">
                          <a:lumMod val="75000"/>
                        </a:schemeClr>
                      </a:solidFill>
                    </a:rPr>
                    <a:t> ♪</a:t>
                  </a:r>
                </a:p>
              </p:txBody>
            </p:sp>
          </p:grpSp>
          <p:grpSp>
            <p:nvGrpSpPr>
              <p:cNvPr id="41" name="Group 40"/>
              <p:cNvGrpSpPr/>
              <p:nvPr/>
            </p:nvGrpSpPr>
            <p:grpSpPr>
              <a:xfrm>
                <a:off x="8711620" y="3930379"/>
                <a:ext cx="1779790" cy="1466850"/>
                <a:chOff x="8711620" y="3930379"/>
                <a:chExt cx="1779790" cy="1466850"/>
              </a:xfrm>
            </p:grpSpPr>
            <p:pic>
              <p:nvPicPr>
                <p:cNvPr id="20" name="Picture 19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711620" y="3930379"/>
                  <a:ext cx="952500" cy="1466850"/>
                </a:xfrm>
                <a:prstGeom prst="rect">
                  <a:avLst/>
                </a:prstGeom>
              </p:spPr>
            </p:pic>
            <p:grpSp>
              <p:nvGrpSpPr>
                <p:cNvPr id="37" name="Group 36"/>
                <p:cNvGrpSpPr/>
                <p:nvPr/>
              </p:nvGrpSpPr>
              <p:grpSpPr>
                <a:xfrm>
                  <a:off x="9593871" y="4072292"/>
                  <a:ext cx="897539" cy="873041"/>
                  <a:chOff x="9593871" y="4072292"/>
                  <a:chExt cx="897539" cy="873041"/>
                </a:xfrm>
              </p:grpSpPr>
              <p:sp>
                <p:nvSpPr>
                  <p:cNvPr id="30" name="TextBox 29"/>
                  <p:cNvSpPr txBox="1"/>
                  <p:nvPr/>
                </p:nvSpPr>
                <p:spPr>
                  <a:xfrm rot="151632">
                    <a:off x="9593871" y="4683723"/>
                    <a:ext cx="676788" cy="2616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100" dirty="0" smtClean="0">
                        <a:solidFill>
                          <a:schemeClr val="bg1">
                            <a:lumMod val="75000"/>
                          </a:schemeClr>
                        </a:solidFill>
                      </a:rPr>
                      <a:t>♪ </a:t>
                    </a:r>
                    <a:r>
                      <a:rPr lang="en-US" sz="1100" dirty="0" err="1" smtClean="0">
                        <a:solidFill>
                          <a:schemeClr val="bg1">
                            <a:lumMod val="75000"/>
                          </a:schemeClr>
                        </a:solidFill>
                      </a:rPr>
                      <a:t>dum</a:t>
                    </a:r>
                    <a:r>
                      <a:rPr lang="en-US" sz="1100" dirty="0" smtClean="0">
                        <a:solidFill>
                          <a:schemeClr val="bg1">
                            <a:lumMod val="75000"/>
                          </a:schemeClr>
                        </a:solidFill>
                      </a:rPr>
                      <a:t> ♪</a:t>
                    </a:r>
                    <a:endParaRPr lang="en-US" sz="1100" dirty="0">
                      <a:solidFill>
                        <a:schemeClr val="bg1">
                          <a:lumMod val="75000"/>
                        </a:schemeClr>
                      </a:solidFill>
                    </a:endParaRPr>
                  </a:p>
                </p:txBody>
              </p:sp>
              <p:sp>
                <p:nvSpPr>
                  <p:cNvPr id="32" name="TextBox 31"/>
                  <p:cNvSpPr txBox="1"/>
                  <p:nvPr/>
                </p:nvSpPr>
                <p:spPr>
                  <a:xfrm rot="151632">
                    <a:off x="9902787" y="4402788"/>
                    <a:ext cx="588623" cy="2308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900" dirty="0" smtClean="0">
                        <a:solidFill>
                          <a:schemeClr val="bg1">
                            <a:lumMod val="75000"/>
                          </a:schemeClr>
                        </a:solidFill>
                      </a:rPr>
                      <a:t>♪ </a:t>
                    </a:r>
                    <a:r>
                      <a:rPr lang="en-US" sz="900" dirty="0" err="1" smtClean="0">
                        <a:solidFill>
                          <a:schemeClr val="bg1">
                            <a:lumMod val="75000"/>
                          </a:schemeClr>
                        </a:solidFill>
                      </a:rPr>
                      <a:t>dum</a:t>
                    </a:r>
                    <a:r>
                      <a:rPr lang="en-US" sz="900" dirty="0" smtClean="0">
                        <a:solidFill>
                          <a:schemeClr val="bg1">
                            <a:lumMod val="75000"/>
                          </a:schemeClr>
                        </a:solidFill>
                      </a:rPr>
                      <a:t> ♪</a:t>
                    </a:r>
                    <a:endParaRPr lang="en-US" sz="900" dirty="0">
                      <a:solidFill>
                        <a:schemeClr val="bg1">
                          <a:lumMod val="75000"/>
                        </a:schemeClr>
                      </a:solidFill>
                    </a:endParaRPr>
                  </a:p>
                </p:txBody>
              </p:sp>
              <p:sp>
                <p:nvSpPr>
                  <p:cNvPr id="33" name="TextBox 32"/>
                  <p:cNvSpPr txBox="1"/>
                  <p:nvPr/>
                </p:nvSpPr>
                <p:spPr>
                  <a:xfrm rot="151632">
                    <a:off x="9720716" y="4072292"/>
                    <a:ext cx="545342" cy="21544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800" dirty="0" smtClean="0">
                        <a:solidFill>
                          <a:schemeClr val="bg1">
                            <a:lumMod val="75000"/>
                          </a:schemeClr>
                        </a:solidFill>
                      </a:rPr>
                      <a:t>♪ </a:t>
                    </a:r>
                    <a:r>
                      <a:rPr lang="en-US" sz="800" dirty="0" err="1" smtClean="0">
                        <a:solidFill>
                          <a:schemeClr val="bg1">
                            <a:lumMod val="75000"/>
                          </a:schemeClr>
                        </a:solidFill>
                      </a:rPr>
                      <a:t>dum</a:t>
                    </a:r>
                    <a:r>
                      <a:rPr lang="en-US" sz="800" dirty="0" smtClean="0">
                        <a:solidFill>
                          <a:schemeClr val="bg1">
                            <a:lumMod val="75000"/>
                          </a:schemeClr>
                        </a:solidFill>
                      </a:rPr>
                      <a:t> ♪</a:t>
                    </a:r>
                    <a:endParaRPr lang="en-US" sz="800" dirty="0">
                      <a:solidFill>
                        <a:schemeClr val="bg1">
                          <a:lumMod val="75000"/>
                        </a:schemeClr>
                      </a:solidFill>
                    </a:endParaRPr>
                  </a:p>
                </p:txBody>
              </p:sp>
            </p:grpSp>
          </p:grpSp>
          <p:grpSp>
            <p:nvGrpSpPr>
              <p:cNvPr id="40" name="Group 39"/>
              <p:cNvGrpSpPr/>
              <p:nvPr/>
            </p:nvGrpSpPr>
            <p:grpSpPr>
              <a:xfrm>
                <a:off x="8406820" y="1666655"/>
                <a:ext cx="1525444" cy="1926163"/>
                <a:chOff x="8406820" y="1666655"/>
                <a:chExt cx="1525444" cy="1926163"/>
              </a:xfrm>
            </p:grpSpPr>
            <p:pic>
              <p:nvPicPr>
                <p:cNvPr id="22" name="Picture 21"/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406820" y="2354568"/>
                  <a:ext cx="781050" cy="1238250"/>
                </a:xfrm>
                <a:prstGeom prst="rect">
                  <a:avLst/>
                </a:prstGeom>
              </p:spPr>
            </p:pic>
            <p:pic>
              <p:nvPicPr>
                <p:cNvPr id="23" name="Picture 22"/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 flipH="1">
                  <a:off x="9187870" y="2354568"/>
                  <a:ext cx="744394" cy="1238250"/>
                </a:xfrm>
                <a:prstGeom prst="rect">
                  <a:avLst/>
                </a:prstGeom>
              </p:spPr>
            </p:pic>
            <p:grpSp>
              <p:nvGrpSpPr>
                <p:cNvPr id="36" name="Group 35"/>
                <p:cNvGrpSpPr/>
                <p:nvPr/>
              </p:nvGrpSpPr>
              <p:grpSpPr>
                <a:xfrm>
                  <a:off x="8635060" y="1666655"/>
                  <a:ext cx="1105620" cy="663880"/>
                  <a:chOff x="8635060" y="1610470"/>
                  <a:chExt cx="1105620" cy="663880"/>
                </a:xfrm>
              </p:grpSpPr>
              <p:sp>
                <p:nvSpPr>
                  <p:cNvPr id="34" name="Cloud Callout 33"/>
                  <p:cNvSpPr/>
                  <p:nvPr/>
                </p:nvSpPr>
                <p:spPr>
                  <a:xfrm>
                    <a:off x="8635060" y="1610470"/>
                    <a:ext cx="1105620" cy="663880"/>
                  </a:xfrm>
                  <a:prstGeom prst="cloudCallout">
                    <a:avLst>
                      <a:gd name="adj1" fmla="val -23560"/>
                      <a:gd name="adj2" fmla="val 70068"/>
                    </a:avLst>
                  </a:prstGeom>
                  <a:ln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900" dirty="0" smtClean="0">
                        <a:ln>
                          <a:solidFill>
                            <a:schemeClr val="bg1">
                              <a:lumMod val="75000"/>
                            </a:schemeClr>
                          </a:solidFill>
                        </a:ln>
                        <a:solidFill>
                          <a:schemeClr val="bg1"/>
                        </a:solidFill>
                      </a:rPr>
                      <a:t>We look so cool like this</a:t>
                    </a:r>
                    <a:endParaRPr lang="en-US" sz="900" dirty="0">
                      <a:ln>
                        <a:solidFill>
                          <a:schemeClr val="bg1">
                            <a:lumMod val="75000"/>
                          </a:schemeClr>
                        </a:solidFill>
                      </a:ln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35" name="Cloud Callout 34"/>
                  <p:cNvSpPr/>
                  <p:nvPr/>
                </p:nvSpPr>
                <p:spPr>
                  <a:xfrm>
                    <a:off x="8635060" y="1610470"/>
                    <a:ext cx="1105620" cy="663880"/>
                  </a:xfrm>
                  <a:prstGeom prst="cloudCallout">
                    <a:avLst>
                      <a:gd name="adj1" fmla="val 23700"/>
                      <a:gd name="adj2" fmla="val 68554"/>
                    </a:avLst>
                  </a:prstGeom>
                  <a:ln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900" dirty="0" smtClean="0">
                        <a:ln w="0"/>
                        <a:solidFill>
                          <a:schemeClr val="bg1">
                            <a:lumMod val="75000"/>
                          </a:schemeClr>
                        </a:solidFill>
                      </a:rPr>
                      <a:t>We look so cool like this</a:t>
                    </a:r>
                    <a:endParaRPr lang="en-US" sz="900" dirty="0">
                      <a:ln w="0"/>
                      <a:solidFill>
                        <a:schemeClr val="bg1">
                          <a:lumMod val="75000"/>
                        </a:schemeClr>
                      </a:solidFill>
                    </a:endParaRPr>
                  </a:p>
                </p:txBody>
              </p:sp>
            </p:grpSp>
          </p:grpSp>
        </p:grpSp>
      </p:grpSp>
      <p:sp>
        <p:nvSpPr>
          <p:cNvPr id="27" name="Oval Callout 26"/>
          <p:cNvSpPr/>
          <p:nvPr/>
        </p:nvSpPr>
        <p:spPr>
          <a:xfrm>
            <a:off x="1385454" y="2392218"/>
            <a:ext cx="2346036" cy="942108"/>
          </a:xfrm>
          <a:prstGeom prst="wedgeEllipseCallout">
            <a:avLst>
              <a:gd name="adj1" fmla="val -18471"/>
              <a:gd name="adj2" fmla="val 8415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2450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0917" y="3692146"/>
            <a:ext cx="1038225" cy="1514475"/>
          </a:xfrm>
          <a:prstGeom prst="rect">
            <a:avLst/>
          </a:prstGeom>
        </p:spPr>
      </p:pic>
      <p:sp>
        <p:nvSpPr>
          <p:cNvPr id="8" name="Rounded Rectangular Callout 7"/>
          <p:cNvSpPr/>
          <p:nvPr/>
        </p:nvSpPr>
        <p:spPr>
          <a:xfrm>
            <a:off x="4900246" y="2735385"/>
            <a:ext cx="2391507" cy="693615"/>
          </a:xfrm>
          <a:prstGeom prst="wedgeRoundRectCallout">
            <a:avLst>
              <a:gd name="adj1" fmla="val 9036"/>
              <a:gd name="adj2" fmla="val 91890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Can you do both at the same time </a:t>
            </a:r>
            <a:r>
              <a:rPr lang="en-US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tho</a:t>
            </a:r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?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08709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13B6F-EBF5-4943-818C-AF47126F1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910" y="491863"/>
            <a:ext cx="10515600" cy="1028004"/>
          </a:xfrm>
        </p:spPr>
        <p:txBody>
          <a:bodyPr/>
          <a:lstStyle/>
          <a:p>
            <a:pPr algn="ctr"/>
            <a:r>
              <a:rPr lang="en-US" dirty="0" smtClean="0"/>
              <a:t>Subjects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5647" y="3704178"/>
            <a:ext cx="1000125" cy="1238250"/>
          </a:xfrm>
          <a:prstGeom prst="rect">
            <a:avLst/>
          </a:prstGeom>
        </p:spPr>
      </p:pic>
      <p:sp>
        <p:nvSpPr>
          <p:cNvPr id="7" name="Oval Callout 6"/>
          <p:cNvSpPr/>
          <p:nvPr/>
        </p:nvSpPr>
        <p:spPr>
          <a:xfrm>
            <a:off x="5225599" y="2392218"/>
            <a:ext cx="2346036" cy="942108"/>
          </a:xfrm>
          <a:prstGeom prst="wedgeEllipseCallout">
            <a:avLst>
              <a:gd name="adj1" fmla="val -18471"/>
              <a:gd name="adj2" fmla="val 8415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Aaaaand</a:t>
            </a:r>
            <a:r>
              <a:rPr lang="en-US" dirty="0" smtClean="0"/>
              <a:t>… go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 rot="21042083">
            <a:off x="6800128" y="4082257"/>
            <a:ext cx="7553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75000"/>
                  </a:schemeClr>
                </a:solidFill>
              </a:rPr>
              <a:t>♪ boom ♪</a:t>
            </a:r>
            <a:endParaRPr lang="en-US" sz="11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 rot="21042083">
            <a:off x="6789221" y="3617112"/>
            <a:ext cx="7024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schemeClr val="bg1">
                    <a:lumMod val="75000"/>
                  </a:schemeClr>
                </a:solidFill>
              </a:rPr>
              <a:t>♪ boom ♪</a:t>
            </a:r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 rot="21042083">
            <a:off x="6478707" y="3826523"/>
            <a:ext cx="9999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</a:rPr>
              <a:t>♪ boom ♪</a:t>
            </a:r>
            <a:endParaRPr lang="en-US" sz="14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5" name="Cloud Callout 14"/>
          <p:cNvSpPr/>
          <p:nvPr/>
        </p:nvSpPr>
        <p:spPr>
          <a:xfrm>
            <a:off x="4420016" y="3874737"/>
            <a:ext cx="1105620" cy="663880"/>
          </a:xfrm>
          <a:prstGeom prst="cloudCallout">
            <a:avLst>
              <a:gd name="adj1" fmla="val 64598"/>
              <a:gd name="adj2" fmla="val -20747"/>
            </a:avLst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ln w="0"/>
                <a:solidFill>
                  <a:schemeClr val="bg1">
                    <a:lumMod val="75000"/>
                  </a:schemeClr>
                </a:solidFill>
              </a:rPr>
              <a:t>I should find some friends</a:t>
            </a:r>
            <a:endParaRPr lang="en-US" sz="900" dirty="0">
              <a:ln w="0"/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3537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Aspect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Custom 1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DA34CD9091B144394742463CB296297" ma:contentTypeVersion="4" ma:contentTypeDescription="Create a new document." ma:contentTypeScope="" ma:versionID="ae4ad348f4a44302fb0fb160de1a6189">
  <xsd:schema xmlns:xsd="http://www.w3.org/2001/XMLSchema" xmlns:xs="http://www.w3.org/2001/XMLSchema" xmlns:p="http://schemas.microsoft.com/office/2006/metadata/properties" xmlns:ns2="ecbe8b3c-5ef7-4dcb-9461-de50f6079ebf" xmlns:ns3="05dcbea8-2386-4740-851d-b1bada213647" targetNamespace="http://schemas.microsoft.com/office/2006/metadata/properties" ma:root="true" ma:fieldsID="aa3adf1056a62dd5320b47766a419470" ns2:_="" ns3:_="">
    <xsd:import namespace="ecbe8b3c-5ef7-4dcb-9461-de50f6079ebf"/>
    <xsd:import namespace="05dcbea8-2386-4740-851d-b1bada213647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cbe8b3c-5ef7-4dcb-9461-de50f6079ebf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_dlc_DocId" ma:index="12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13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4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5dcbea8-2386-4740-851d-b1bada21364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description="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ecbe8b3c-5ef7-4dcb-9461-de50f6079ebf">MAXCODE-748212775-114</_dlc_DocId>
    <_dlc_DocIdUrl xmlns="ecbe8b3c-5ef7-4dcb-9461-de50f6079ebf">
      <Url>https://maxcode.sharepoint.com/_layouts/15/DocIdRedir.aspx?ID=MAXCODE-748212775-114</Url>
      <Description>MAXCODE-748212775-114</Description>
    </_dlc_DocIdUrl>
  </documentManagement>
</p:properties>
</file>

<file path=customXml/item4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Version=16.0.0.0, Culture=neutral, PublicKeyToken=71e9bce111e9429c</Assembly>
    <Class>Microsoft.Office.DocumentManagement.Internal.DocIdHandler</Class>
    <Data/>
    <Filter/>
  </Receiver>
</spe:Receivers>
</file>

<file path=customXml/itemProps1.xml><?xml version="1.0" encoding="utf-8"?>
<ds:datastoreItem xmlns:ds="http://schemas.openxmlformats.org/officeDocument/2006/customXml" ds:itemID="{C56C2C6A-AA8F-46E8-8783-E05B9CF83A5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cbe8b3c-5ef7-4dcb-9461-de50f6079ebf"/>
    <ds:schemaRef ds:uri="05dcbea8-2386-4740-851d-b1bada21364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D5FE3F6-345D-464A-AA97-14477010DB3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C9C580E-8B32-4C94-93C0-95D96E1E4C03}">
  <ds:schemaRefs>
    <ds:schemaRef ds:uri="05dcbea8-2386-4740-851d-b1bada213647"/>
    <ds:schemaRef ds:uri="http://schemas.microsoft.com/office/infopath/2007/PartnerControls"/>
    <ds:schemaRef ds:uri="http://purl.org/dc/terms/"/>
    <ds:schemaRef ds:uri="http://schemas.microsoft.com/office/2006/metadata/properties"/>
    <ds:schemaRef ds:uri="http://schemas.microsoft.com/office/2006/documentManagement/types"/>
    <ds:schemaRef ds:uri="http://purl.org/dc/elements/1.1/"/>
    <ds:schemaRef ds:uri="http://www.w3.org/XML/1998/namespace"/>
    <ds:schemaRef ds:uri="http://schemas.openxmlformats.org/package/2006/metadata/core-properties"/>
    <ds:schemaRef ds:uri="ecbe8b3c-5ef7-4dcb-9461-de50f6079ebf"/>
    <ds:schemaRef ds:uri="http://purl.org/dc/dcmitype/"/>
  </ds:schemaRefs>
</ds:datastoreItem>
</file>

<file path=customXml/itemProps4.xml><?xml version="1.0" encoding="utf-8"?>
<ds:datastoreItem xmlns:ds="http://schemas.openxmlformats.org/officeDocument/2006/customXml" ds:itemID="{65C71AEF-C3AD-49E3-B7B7-5FBA69834713}">
  <ds:schemaRefs>
    <ds:schemaRef ds:uri="http://schemas.microsoft.com/sharepoint/event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10936</TotalTime>
  <Words>193</Words>
  <Application>Microsoft Office PowerPoint</Application>
  <PresentationFormat>Widescreen</PresentationFormat>
  <Paragraphs>52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Arial Black</vt:lpstr>
      <vt:lpstr>Calibri</vt:lpstr>
      <vt:lpstr>Office Theme</vt:lpstr>
      <vt:lpstr>Discovering Reactive extensions</vt:lpstr>
      <vt:lpstr>Reactive extensions</vt:lpstr>
      <vt:lpstr>Observer pattern</vt:lpstr>
      <vt:lpstr>Observer pattern</vt:lpstr>
      <vt:lpstr>PowerPoint Presentation</vt:lpstr>
      <vt:lpstr>Observables / Observers</vt:lpstr>
      <vt:lpstr>Observables</vt:lpstr>
      <vt:lpstr>PowerPoint Presentation</vt:lpstr>
      <vt:lpstr>Subjects</vt:lpstr>
      <vt:lpstr>PowerPoint Presentation</vt:lpstr>
      <vt:lpstr>OPERATORS!</vt:lpstr>
      <vt:lpstr>Operators</vt:lpstr>
      <vt:lpstr>Code time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George Tifrea</dc:creator>
  <cp:lastModifiedBy>Paul Antal</cp:lastModifiedBy>
  <cp:revision>22</cp:revision>
  <dcterms:modified xsi:type="dcterms:W3CDTF">2019-03-08T07:11:08Z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0x0101005DA34CD9091B144394742463CB296297</vt:lpwstr>
  </property>
  <property fmtid="{D5CDD505-2E9C-101B-9397-08002B2CF9AE}" pid="3" name="_dlc_DocIdItemGuid">
    <vt:lpwstr>508b6e10-929c-4272-a8a6-2950cf2ef186</vt:lpwstr>
  </property>
</Properties>
</file>